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08" d="100"/>
          <a:sy n="108" d="100"/>
        </p:scale>
        <p:origin x="-78" y="-14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ABC6A5-B651-4405-BBD4-29BC2A35FC8E}" type="datetimeFigureOut">
              <a:rPr lang="en-US" smtClean="0"/>
              <a:t>11/4/2014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2A6C89-5AF6-45CF-9DC5-8C0BFAF89F6B}" type="slidenum">
              <a:rPr lang="en-US" smtClean="0"/>
              <a:t>‹#›</a:t>
            </a:fld>
            <a:endParaRPr lang="en-US"/>
          </a:p>
        </p:txBody>
      </p:sp>
    </p:spTree>
    <p:extLst>
      <p:ext uri="{BB962C8B-B14F-4D97-AF65-F5344CB8AC3E}">
        <p14:creationId xmlns:p14="http://schemas.microsoft.com/office/powerpoint/2010/main" val="2269381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Secondary Science - Chemistry</a:t>
            </a:r>
            <a:endParaRPr lang="en-US" dirty="0"/>
          </a:p>
        </p:txBody>
      </p:sp>
    </p:spTree>
    <p:extLst>
      <p:ext uri="{BB962C8B-B14F-4D97-AF65-F5344CB8AC3E}">
        <p14:creationId xmlns:p14="http://schemas.microsoft.com/office/powerpoint/2010/main" val="397177725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Standar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Secondary Science - Chemistry</a:t>
            </a:r>
            <a:endParaRPr lang="en-US" dirty="0"/>
          </a:p>
        </p:txBody>
      </p:sp>
    </p:spTree>
    <p:extLst>
      <p:ext uri="{BB962C8B-B14F-4D97-AF65-F5344CB8AC3E}">
        <p14:creationId xmlns:p14="http://schemas.microsoft.com/office/powerpoint/2010/main" val="1629883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ocess Skill">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Secondary Science - Chemistry</a:t>
            </a:r>
            <a:endParaRPr lang="en-US" dirty="0"/>
          </a:p>
        </p:txBody>
      </p:sp>
      <p:sp>
        <p:nvSpPr>
          <p:cNvPr id="6" name="Date Placeholder 3"/>
          <p:cNvSpPr txBox="1">
            <a:spLocks/>
          </p:cNvSpPr>
          <p:nvPr userDrawn="1"/>
        </p:nvSpPr>
        <p:spPr>
          <a:xfrm>
            <a:off x="6648855" y="6356351"/>
            <a:ext cx="20574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smtClean="0"/>
              <a:t>Process Skill</a:t>
            </a:r>
            <a:endParaRPr lang="en-US" dirty="0"/>
          </a:p>
        </p:txBody>
      </p:sp>
    </p:spTree>
    <p:extLst>
      <p:ext uri="{BB962C8B-B14F-4D97-AF65-F5344CB8AC3E}">
        <p14:creationId xmlns:p14="http://schemas.microsoft.com/office/powerpoint/2010/main" val="145905481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October 2014</a:t>
            </a:r>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Secondary Science - Chemistry</a:t>
            </a:r>
            <a:endParaRPr lang="en-US" dirty="0"/>
          </a:p>
        </p:txBody>
      </p:sp>
      <p:sp>
        <p:nvSpPr>
          <p:cNvPr id="7" name="Subtitle 2"/>
          <p:cNvSpPr txBox="1">
            <a:spLocks/>
          </p:cNvSpPr>
          <p:nvPr userDrawn="1"/>
        </p:nvSpPr>
        <p:spPr>
          <a:xfrm>
            <a:off x="476655" y="428017"/>
            <a:ext cx="8229600" cy="5749047"/>
          </a:xfrm>
          <a:prstGeom prst="rect">
            <a:avLst/>
          </a:prstGeom>
        </p:spPr>
        <p:txBody>
          <a:bodyPr>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chemeClr val="tx1"/>
                </a:solidFill>
                <a:latin typeface="Comic Sans MS" panose="030F0702030302020204" pitchFamily="66" charset="0"/>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14805318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iming>
    <p:tnLst>
      <p:par>
        <p:cTn id="1" dur="indefinite" restart="never" nodeType="tmRoot"/>
      </p:par>
    </p:tnLst>
  </p:timing>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demonstrate safe practices during laboratory and field investigations, including the appropriate use of safety showers, eyewash fountains, safety goggles, and fire extinguishers.[CHE.1A]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Chemistry</a:t>
            </a:r>
            <a:endParaRPr lang="en-US" dirty="0"/>
          </a:p>
        </p:txBody>
      </p:sp>
    </p:spTree>
    <p:extLst>
      <p:ext uri="{BB962C8B-B14F-4D97-AF65-F5344CB8AC3E}">
        <p14:creationId xmlns:p14="http://schemas.microsoft.com/office/powerpoint/2010/main" val="11357942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express and manipulate chemical quantities using scientific conventions and mathematical procedures, including dimensional analysis, scientific notation, and significant figures.[CHE.2G]</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Chemistry</a:t>
            </a:r>
            <a:endParaRPr lang="en-US" dirty="0"/>
          </a:p>
        </p:txBody>
      </p:sp>
    </p:spTree>
    <p:extLst>
      <p:ext uri="{BB962C8B-B14F-4D97-AF65-F5344CB8AC3E}">
        <p14:creationId xmlns:p14="http://schemas.microsoft.com/office/powerpoint/2010/main" val="3267507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organize, analyze, evaluate, make inferences, and predict trends from data.[CHE.2H]</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Chemistry</a:t>
            </a:r>
            <a:endParaRPr lang="en-US" dirty="0"/>
          </a:p>
        </p:txBody>
      </p:sp>
    </p:spTree>
    <p:extLst>
      <p:ext uri="{BB962C8B-B14F-4D97-AF65-F5344CB8AC3E}">
        <p14:creationId xmlns:p14="http://schemas.microsoft.com/office/powerpoint/2010/main" val="37036065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communicate valid conclusions supported by the data through methods such as lab reports, labeled drawings, graphs, journals, summaries, oral reports, and technology-based reports.[CHE.2I]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Chemistry</a:t>
            </a:r>
            <a:endParaRPr lang="en-US" dirty="0"/>
          </a:p>
        </p:txBody>
      </p:sp>
    </p:spTree>
    <p:extLst>
      <p:ext uri="{BB962C8B-B14F-4D97-AF65-F5344CB8AC3E}">
        <p14:creationId xmlns:p14="http://schemas.microsoft.com/office/powerpoint/2010/main" val="24078807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0000" lnSpcReduction="20000"/>
          </a:bodyPr>
          <a:lstStyle/>
          <a:p>
            <a:r>
              <a:rPr lang="en-US" dirty="0"/>
              <a:t>in all fields of science, analyze, evaluate, and critique scientific explanations by using empirical evidence, logical reasoning, and experimental and observational testing, including examining all sides of scientific evidence of those scientific explanations, so as to encourage critical thinking by the student.[CHE.3A]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Chemistry</a:t>
            </a:r>
            <a:endParaRPr lang="en-US" dirty="0"/>
          </a:p>
        </p:txBody>
      </p:sp>
    </p:spTree>
    <p:extLst>
      <p:ext uri="{BB962C8B-B14F-4D97-AF65-F5344CB8AC3E}">
        <p14:creationId xmlns:p14="http://schemas.microsoft.com/office/powerpoint/2010/main" val="12023164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a:t>communicate and apply scientific information extracted from various sources such as current events, news reports, published journal articles, and marketing materials.[CHE.3B]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Chemistry</a:t>
            </a:r>
            <a:endParaRPr lang="en-US" dirty="0"/>
          </a:p>
        </p:txBody>
      </p:sp>
    </p:spTree>
    <p:extLst>
      <p:ext uri="{BB962C8B-B14F-4D97-AF65-F5344CB8AC3E}">
        <p14:creationId xmlns:p14="http://schemas.microsoft.com/office/powerpoint/2010/main" val="40979042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draw inferences based on data related to promotional materials for products and services.[CHE.3C]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Chemistry</a:t>
            </a:r>
            <a:endParaRPr lang="en-US" dirty="0"/>
          </a:p>
        </p:txBody>
      </p:sp>
    </p:spTree>
    <p:extLst>
      <p:ext uri="{BB962C8B-B14F-4D97-AF65-F5344CB8AC3E}">
        <p14:creationId xmlns:p14="http://schemas.microsoft.com/office/powerpoint/2010/main" val="12920747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evaluate the impact of research on scientific thought, society, and the environment.[CHE.3D]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Chemistry</a:t>
            </a:r>
            <a:endParaRPr lang="en-US" dirty="0"/>
          </a:p>
        </p:txBody>
      </p:sp>
    </p:spTree>
    <p:extLst>
      <p:ext uri="{BB962C8B-B14F-4D97-AF65-F5344CB8AC3E}">
        <p14:creationId xmlns:p14="http://schemas.microsoft.com/office/powerpoint/2010/main" val="32500754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describe the connection between chemistry and future careers.[CHE.3E]</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Chemistry</a:t>
            </a:r>
            <a:endParaRPr lang="en-US" dirty="0"/>
          </a:p>
        </p:txBody>
      </p:sp>
    </p:spTree>
    <p:extLst>
      <p:ext uri="{BB962C8B-B14F-4D97-AF65-F5344CB8AC3E}">
        <p14:creationId xmlns:p14="http://schemas.microsoft.com/office/powerpoint/2010/main" val="37740062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research and describe the history of chemistry and contributions of scientists.[CHE.3F]</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Chemistry</a:t>
            </a:r>
            <a:endParaRPr lang="en-US" dirty="0"/>
          </a:p>
        </p:txBody>
      </p:sp>
    </p:spTree>
    <p:extLst>
      <p:ext uri="{BB962C8B-B14F-4D97-AF65-F5344CB8AC3E}">
        <p14:creationId xmlns:p14="http://schemas.microsoft.com/office/powerpoint/2010/main" val="12253327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a:t>know specific hazards of chemical substances such as flammability, corrosiveness, and radioactivity as summarized on the Material Safety Data Sheets (MSDS).[CHE.1B]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Chemistry</a:t>
            </a:r>
            <a:endParaRPr lang="en-US" dirty="0"/>
          </a:p>
        </p:txBody>
      </p:sp>
    </p:spTree>
    <p:extLst>
      <p:ext uri="{BB962C8B-B14F-4D97-AF65-F5344CB8AC3E}">
        <p14:creationId xmlns:p14="http://schemas.microsoft.com/office/powerpoint/2010/main" val="7257556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demonstrate an understanding of the use and conservation of resources and the proper disposal or recycling of materials.[CHE.1C]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Chemistry</a:t>
            </a:r>
            <a:endParaRPr lang="en-US" dirty="0"/>
          </a:p>
        </p:txBody>
      </p:sp>
    </p:spTree>
    <p:extLst>
      <p:ext uri="{BB962C8B-B14F-4D97-AF65-F5344CB8AC3E}">
        <p14:creationId xmlns:p14="http://schemas.microsoft.com/office/powerpoint/2010/main" val="1435062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know the definition of science and understand that it has limitations, as specified in subsection (b)(2) of this section.[CHE.2A]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Chemistry</a:t>
            </a:r>
            <a:endParaRPr lang="en-US" dirty="0"/>
          </a:p>
        </p:txBody>
      </p:sp>
    </p:spTree>
    <p:extLst>
      <p:ext uri="{BB962C8B-B14F-4D97-AF65-F5344CB8AC3E}">
        <p14:creationId xmlns:p14="http://schemas.microsoft.com/office/powerpoint/2010/main" val="35059257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a:t>know that scientific hypotheses are tentative and testable statements that must be capable of being supported or not supported by observational evidence. Hypotheses of durable explanatory power which have been tested over a wide variety of conditions are incorporated into theories.[CHE.2B]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Chemistry</a:t>
            </a:r>
            <a:endParaRPr lang="en-US" dirty="0"/>
          </a:p>
        </p:txBody>
      </p:sp>
    </p:spTree>
    <p:extLst>
      <p:ext uri="{BB962C8B-B14F-4D97-AF65-F5344CB8AC3E}">
        <p14:creationId xmlns:p14="http://schemas.microsoft.com/office/powerpoint/2010/main" val="14458112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0000" lnSpcReduction="20000"/>
          </a:bodyPr>
          <a:lstStyle/>
          <a:p>
            <a:r>
              <a:rPr lang="en-US" dirty="0"/>
              <a:t>know that scientific theories are based on natural and physical phenomena and are capable of being tested by multiple independent researchers. Unlike hypotheses, scientific theories are well-established and highly-reliable explanations, but may be subject to change as new areas of science and new technologies are developed.[CHE.2C]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Chemistry</a:t>
            </a:r>
            <a:endParaRPr lang="en-US" dirty="0"/>
          </a:p>
        </p:txBody>
      </p:sp>
    </p:spTree>
    <p:extLst>
      <p:ext uri="{BB962C8B-B14F-4D97-AF65-F5344CB8AC3E}">
        <p14:creationId xmlns:p14="http://schemas.microsoft.com/office/powerpoint/2010/main" val="29251202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distinguish between scientific hypotheses and scientific theories.[CHE.2D]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Chemistry</a:t>
            </a:r>
            <a:endParaRPr lang="en-US" dirty="0"/>
          </a:p>
        </p:txBody>
      </p:sp>
    </p:spTree>
    <p:extLst>
      <p:ext uri="{BB962C8B-B14F-4D97-AF65-F5344CB8AC3E}">
        <p14:creationId xmlns:p14="http://schemas.microsoft.com/office/powerpoint/2010/main" val="15672347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62500" lnSpcReduction="20000"/>
          </a:bodyPr>
          <a:lstStyle/>
          <a:p>
            <a:r>
              <a:rPr lang="en-US" dirty="0"/>
              <a:t>plan and implement investigative procedures, including asking questions, formulating testable hypotheses, and selecting equipment and technology, including graphing calculators, computers and probes, sufficient scientific glassware such as beakers, Erlenmeyer flasks, pipettes, graduated cylinders, volumetric flasks, safety goggles, and burettes, electronic balances, and an adequate supply of consumable chemicals.[CHE.2E]</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Chemistry</a:t>
            </a:r>
            <a:endParaRPr lang="en-US" dirty="0"/>
          </a:p>
        </p:txBody>
      </p:sp>
    </p:spTree>
    <p:extLst>
      <p:ext uri="{BB962C8B-B14F-4D97-AF65-F5344CB8AC3E}">
        <p14:creationId xmlns:p14="http://schemas.microsoft.com/office/powerpoint/2010/main" val="5517178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collect data and make measurements with accuracy and precision.[CHE.2F]</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Chemistry</a:t>
            </a:r>
            <a:endParaRPr lang="en-US" dirty="0"/>
          </a:p>
        </p:txBody>
      </p:sp>
    </p:spTree>
    <p:extLst>
      <p:ext uri="{BB962C8B-B14F-4D97-AF65-F5344CB8AC3E}">
        <p14:creationId xmlns:p14="http://schemas.microsoft.com/office/powerpoint/2010/main" val="376873625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63</TotalTime>
  <Words>607</Words>
  <Application>Microsoft Office PowerPoint</Application>
  <PresentationFormat>On-screen Show (4:3)</PresentationFormat>
  <Paragraphs>54</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Caviness, Crysten</dc:creator>
  <cp:lastModifiedBy>Internal User</cp:lastModifiedBy>
  <cp:revision>9</cp:revision>
  <dcterms:created xsi:type="dcterms:W3CDTF">2014-10-20T16:17:28Z</dcterms:created>
  <dcterms:modified xsi:type="dcterms:W3CDTF">2014-11-04T16:17:23Z</dcterms:modified>
</cp:coreProperties>
</file>